
<file path=[Content_Types].xml><?xml version="1.0" encoding="utf-8"?>
<Types xmlns="http://schemas.openxmlformats.org/package/2006/content-types">
  <Default Extension="jpg" ContentType="application/octet-stream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261" r:id="rId3"/>
    <p:sldId id="262" r:id="rId4"/>
    <p:sldId id="263" r:id="rId5"/>
    <p:sldId id="264" r:id="rId6"/>
    <p:sldId id="268" r:id="rId7"/>
    <p:sldId id="265" r:id="rId8"/>
    <p:sldId id="269" r:id="rId9"/>
    <p:sldId id="266" r:id="rId10"/>
    <p:sldId id="267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6333" autoAdjust="0"/>
  </p:normalViewPr>
  <p:slideViewPr>
    <p:cSldViewPr>
      <p:cViewPr varScale="1">
        <p:scale>
          <a:sx n="58" d="100"/>
          <a:sy n="58" d="100"/>
        </p:scale>
        <p:origin x="1353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A3831-0EE8-4A21-8659-77BDA1A0A15A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5FB47-BAF4-4DA4-9287-24587A9C8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15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55FB47-BAF4-4DA4-9287-24587A9C81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087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55FB47-BAF4-4DA4-9287-24587A9C81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687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55FB47-BAF4-4DA4-9287-24587A9C81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370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55FB47-BAF4-4DA4-9287-24587A9C81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31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55FB47-BAF4-4DA4-9287-24587A9C81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02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55FB47-BAF4-4DA4-9287-24587A9C81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99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55FB47-BAF4-4DA4-9287-24587A9C81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33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55FB47-BAF4-4DA4-9287-24587A9C81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74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55FB47-BAF4-4DA4-9287-24587A9C81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523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55FB47-BAF4-4DA4-9287-24587A9C81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251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"/>
            <a:ext cx="12192000" cy="6857873"/>
          </a:xfrm>
          <a:prstGeom prst="rect">
            <a:avLst/>
          </a:prstGeom>
          <a:noFill/>
        </p:spPr>
      </p:pic>
      <p:sp>
        <p:nvSpPr>
          <p:cNvPr id="20" name="Text Box20"/>
          <p:cNvSpPr txBox="1"/>
          <p:nvPr/>
        </p:nvSpPr>
        <p:spPr>
          <a:xfrm>
            <a:off x="7314565" y="1461770"/>
            <a:ext cx="2735643" cy="5593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4404"/>
              </a:lnSpc>
            </a:pPr>
            <a:r>
              <a:rPr lang="en-US" altLang="zh-CN" sz="4400" spc="-4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Overview</a:t>
            </a:r>
            <a:r>
              <a:rPr lang="en-US" altLang="zh-CN" sz="440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400" spc="4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of</a:t>
            </a:r>
            <a:endParaRPr lang="en-US" altLang="zh-CN" sz="44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21" name="Text Box21"/>
          <p:cNvSpPr txBox="1"/>
          <p:nvPr/>
        </p:nvSpPr>
        <p:spPr>
          <a:xfrm>
            <a:off x="7314565" y="2065274"/>
            <a:ext cx="3634451" cy="55930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4404"/>
              </a:lnSpc>
            </a:pPr>
            <a:r>
              <a:rPr lang="en-US" altLang="zh-CN" sz="4400" spc="-17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Control</a:t>
            </a:r>
            <a:r>
              <a:rPr lang="en-US" altLang="zh-CN" sz="440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400" spc="-23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Systems</a:t>
            </a:r>
            <a:endParaRPr lang="en-US" altLang="zh-CN" sz="44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22" name="Text Box22"/>
          <p:cNvSpPr txBox="1"/>
          <p:nvPr/>
        </p:nvSpPr>
        <p:spPr>
          <a:xfrm>
            <a:off x="7314565" y="3240812"/>
            <a:ext cx="4262401" cy="187520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109"/>
              </a:lnSpc>
            </a:pPr>
            <a:r>
              <a:rPr lang="en-US" altLang="zh-CN" sz="1800" spc="-1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We'll</a:t>
            </a:r>
            <a:r>
              <a:rPr lang="en-US" altLang="zh-CN" sz="1800" spc="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look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at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things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1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like</a:t>
            </a:r>
            <a:r>
              <a:rPr lang="en-US" altLang="zh-CN" sz="1800" spc="1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Distributed</a:t>
            </a:r>
            <a:r>
              <a:rPr lang="en-US" altLang="zh-CN" sz="1800" spc="4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Control</a:t>
            </a:r>
            <a:r>
              <a:rPr lang="en-US" altLang="zh-CN" sz="1800" spc="40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Systems</a:t>
            </a:r>
            <a:r>
              <a:rPr lang="en-US" altLang="zh-CN" sz="1800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800" spc="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Programmable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Logic</a:t>
            </a:r>
            <a:r>
              <a:rPr lang="en-US" altLang="zh-CN" sz="1800" spc="1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Controllers.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We'll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also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talk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about</a:t>
            </a:r>
            <a:r>
              <a:rPr lang="en-US" altLang="zh-CN" sz="1800" spc="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SCADA,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which</a:t>
            </a:r>
            <a:r>
              <a:rPr lang="en-US" altLang="zh-CN" sz="1800" spc="2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helps</a:t>
            </a:r>
            <a:r>
              <a:rPr lang="en-US" altLang="zh-CN" sz="1800" spc="40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oversee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processes,</a:t>
            </a:r>
            <a:r>
              <a:rPr lang="en-US" altLang="zh-CN" sz="1800" spc="-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Building</a:t>
            </a:r>
            <a:r>
              <a:rPr lang="en-US" altLang="zh-CN" sz="1800" spc="1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Automation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for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efficiency,</a:t>
            </a:r>
            <a:r>
              <a:rPr lang="en-US" altLang="zh-CN" sz="1800" spc="1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Safety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Instrumented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Systems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for</a:t>
            </a:r>
            <a:r>
              <a:rPr lang="en-US" altLang="zh-CN" sz="1800" spc="40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2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safety,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800" spc="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how</a:t>
            </a:r>
            <a:r>
              <a:rPr lang="en-US" altLang="zh-CN" sz="1800" spc="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800" spc="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Industrial</a:t>
            </a:r>
            <a:r>
              <a:rPr lang="en-US" altLang="zh-CN" sz="1800" spc="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Internet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1800" spc="40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Things</a:t>
            </a:r>
            <a:r>
              <a:rPr lang="en-US" altLang="zh-CN" sz="1800" spc="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(IIOT)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integrated.</a:t>
            </a:r>
            <a:endParaRPr lang="en-US" altLang="zh-CN" sz="18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Image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99"/>
            <a:ext cx="12192000" cy="6832600"/>
          </a:xfrm>
          <a:prstGeom prst="rect">
            <a:avLst/>
          </a:prstGeom>
          <a:noFill/>
        </p:spPr>
      </p:pic>
      <p:pic>
        <p:nvPicPr>
          <p:cNvPr id="78" name="Image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928" y="925068"/>
            <a:ext cx="6291072" cy="70104"/>
          </a:xfrm>
          <a:prstGeom prst="rect">
            <a:avLst/>
          </a:prstGeom>
          <a:noFill/>
        </p:spPr>
      </p:pic>
      <p:sp>
        <p:nvSpPr>
          <p:cNvPr id="79" name="Text Box79"/>
          <p:cNvSpPr txBox="1"/>
          <p:nvPr/>
        </p:nvSpPr>
        <p:spPr>
          <a:xfrm>
            <a:off x="540715" y="397383"/>
            <a:ext cx="6338705" cy="5593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4404"/>
              </a:lnSpc>
            </a:pPr>
            <a:r>
              <a:rPr lang="en-US" altLang="zh-CN" sz="4400" spc="-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Industrial</a:t>
            </a:r>
            <a:r>
              <a:rPr lang="en-US" altLang="zh-CN" sz="44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400" spc="-1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Internet</a:t>
            </a:r>
            <a:r>
              <a:rPr lang="en-US" altLang="zh-CN" sz="4400" spc="-24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4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44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400" spc="5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Things</a:t>
            </a:r>
            <a:endParaRPr lang="en-US" altLang="zh-CN" sz="44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</p:spPr>
      </p:pic>
      <p:grpSp>
        <p:nvGrpSpPr>
          <p:cNvPr id="24" name="Group24"/>
          <p:cNvGrpSpPr/>
          <p:nvPr/>
        </p:nvGrpSpPr>
        <p:grpSpPr>
          <a:xfrm>
            <a:off x="851408" y="1371092"/>
            <a:ext cx="3111500" cy="1677416"/>
            <a:chOff x="851408" y="1371092"/>
            <a:chExt cx="3111500" cy="1677416"/>
          </a:xfrm>
        </p:grpSpPr>
        <p:sp>
          <p:nvSpPr>
            <p:cNvPr id="25" name="Path25"/>
            <p:cNvSpPr/>
            <p:nvPr/>
          </p:nvSpPr>
          <p:spPr>
            <a:xfrm>
              <a:off x="864108" y="1383792"/>
              <a:ext cx="3086100" cy="1652016"/>
            </a:xfrm>
            <a:custGeom>
              <a:avLst/>
              <a:gdLst/>
              <a:ahLst/>
              <a:cxnLst/>
              <a:rect l="l" t="t" r="r" b="b"/>
              <a:pathLst>
                <a:path w="3086100" h="1652016">
                  <a:moveTo>
                    <a:pt x="0" y="275336"/>
                  </a:moveTo>
                  <a:cubicBezTo>
                    <a:pt x="0" y="123317"/>
                    <a:pt x="123279" y="0"/>
                    <a:pt x="275349" y="0"/>
                  </a:cubicBezTo>
                  <a:lnTo>
                    <a:pt x="2810764" y="0"/>
                  </a:lnTo>
                  <a:cubicBezTo>
                    <a:pt x="2962783" y="0"/>
                    <a:pt x="3086100" y="123317"/>
                    <a:pt x="3086100" y="275336"/>
                  </a:cubicBezTo>
                  <a:lnTo>
                    <a:pt x="3086100" y="1376680"/>
                  </a:lnTo>
                  <a:cubicBezTo>
                    <a:pt x="3086100" y="1528699"/>
                    <a:pt x="2962783" y="1652016"/>
                    <a:pt x="2810764" y="1652016"/>
                  </a:cubicBezTo>
                  <a:lnTo>
                    <a:pt x="275349" y="1652016"/>
                  </a:lnTo>
                  <a:cubicBezTo>
                    <a:pt x="123279" y="1652016"/>
                    <a:pt x="0" y="1528699"/>
                    <a:pt x="0" y="1376680"/>
                  </a:cubicBezTo>
                  <a:lnTo>
                    <a:pt x="0" y="275336"/>
                  </a:lnTo>
                  <a:close/>
                </a:path>
              </a:pathLst>
            </a:custGeom>
            <a:solidFill>
              <a:srgbClr val="4472C4">
                <a:alpha val="100000"/>
              </a:srgbClr>
            </a:solidFill>
            <a:ln w="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26" name="Path26"/>
            <p:cNvSpPr/>
            <p:nvPr/>
          </p:nvSpPr>
          <p:spPr>
            <a:xfrm>
              <a:off x="851408" y="1371092"/>
              <a:ext cx="3111500" cy="1677416"/>
            </a:xfrm>
            <a:custGeom>
              <a:avLst/>
              <a:gdLst/>
              <a:ahLst/>
              <a:cxnLst/>
              <a:rect l="l" t="t" r="r" b="b"/>
              <a:pathLst>
                <a:path w="3111500" h="1677416">
                  <a:moveTo>
                    <a:pt x="12700" y="288036"/>
                  </a:moveTo>
                  <a:cubicBezTo>
                    <a:pt x="12700" y="136017"/>
                    <a:pt x="135979" y="12700"/>
                    <a:pt x="288049" y="12700"/>
                  </a:cubicBezTo>
                  <a:lnTo>
                    <a:pt x="2823464" y="12700"/>
                  </a:lnTo>
                  <a:cubicBezTo>
                    <a:pt x="2975483" y="12700"/>
                    <a:pt x="3098800" y="136017"/>
                    <a:pt x="3098800" y="288036"/>
                  </a:cubicBezTo>
                  <a:lnTo>
                    <a:pt x="3098800" y="1389380"/>
                  </a:lnTo>
                  <a:cubicBezTo>
                    <a:pt x="3098800" y="1541399"/>
                    <a:pt x="2975483" y="1664716"/>
                    <a:pt x="2823464" y="1664716"/>
                  </a:cubicBezTo>
                  <a:lnTo>
                    <a:pt x="288049" y="1664716"/>
                  </a:lnTo>
                  <a:cubicBezTo>
                    <a:pt x="135979" y="1664716"/>
                    <a:pt x="12700" y="1541399"/>
                    <a:pt x="12700" y="1389380"/>
                  </a:cubicBezTo>
                  <a:lnTo>
                    <a:pt x="12700" y="288036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 w="12700" cap="sq">
              <a:solidFill>
                <a:srgbClr val="172C51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27" name="Text Box27"/>
            <p:cNvSpPr txBox="1"/>
            <p:nvPr/>
          </p:nvSpPr>
          <p:spPr>
            <a:xfrm>
              <a:off x="1290574" y="1901063"/>
              <a:ext cx="2293417" cy="670560"/>
            </a:xfrm>
            <a:prstGeom prst="rect">
              <a:avLst/>
            </a:prstGeom>
          </p:spPr>
          <p:txBody>
            <a:bodyPr wrap="square" lIns="0" tIns="0" rIns="0" rtlCol="0">
              <a:spAutoFit/>
            </a:bodyPr>
            <a:lstStyle/>
            <a:p>
              <a:pPr algn="l">
                <a:lnSpc>
                  <a:spcPts val="0"/>
                </a:lnSpc>
              </a:pPr>
              <a:endParaRPr/>
            </a:p>
            <a:p>
              <a:pPr algn="l" rtl="0">
                <a:lnSpc>
                  <a:spcPts val="2400"/>
                </a:lnSpc>
              </a:pPr>
              <a:r>
                <a:rPr lang="en-US" altLang="zh-CN" sz="2400" b="1" spc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Module</a:t>
              </a:r>
              <a:r>
                <a:rPr lang="en-US" altLang="zh-CN" sz="24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400" b="1" spc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1:</a:t>
              </a:r>
              <a:r>
                <a:rPr lang="en-US" altLang="zh-CN" sz="2400" b="1" spc="-12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400" b="1" spc="-4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Course</a:t>
              </a:r>
              <a:endParaRPr lang="en-US" altLang="zh-CN" sz="2400">
                <a:latin typeface="Calibri"/>
                <a:ea typeface="Calibri"/>
                <a:cs typeface="Calibri"/>
              </a:endParaRPr>
            </a:p>
            <a:p>
              <a:pPr marL="327660" algn="l" rtl="0">
                <a:lnSpc>
                  <a:spcPts val="2400"/>
                </a:lnSpc>
                <a:spcBef>
                  <a:spcPts val="480"/>
                </a:spcBef>
              </a:pPr>
              <a:r>
                <a:rPr lang="en-US" altLang="zh-CN" sz="2400" b="1" spc="-6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Introduction</a:t>
              </a:r>
              <a:endParaRPr lang="en-US" altLang="zh-CN" sz="2400">
                <a:latin typeface="Calibri"/>
                <a:ea typeface="Calibri"/>
                <a:cs typeface="Calibri"/>
              </a:endParaRPr>
            </a:p>
          </p:txBody>
        </p:sp>
      </p:grpSp>
      <p:grpSp>
        <p:nvGrpSpPr>
          <p:cNvPr id="28" name="Group28"/>
          <p:cNvGrpSpPr/>
          <p:nvPr/>
        </p:nvGrpSpPr>
        <p:grpSpPr>
          <a:xfrm>
            <a:off x="4541012" y="1371092"/>
            <a:ext cx="3111500" cy="1677416"/>
            <a:chOff x="4541012" y="1371092"/>
            <a:chExt cx="3111500" cy="1677416"/>
          </a:xfrm>
        </p:grpSpPr>
        <p:sp>
          <p:nvSpPr>
            <p:cNvPr id="29" name="Path29"/>
            <p:cNvSpPr/>
            <p:nvPr/>
          </p:nvSpPr>
          <p:spPr>
            <a:xfrm>
              <a:off x="4553712" y="1383792"/>
              <a:ext cx="3086100" cy="1652016"/>
            </a:xfrm>
            <a:custGeom>
              <a:avLst/>
              <a:gdLst/>
              <a:ahLst/>
              <a:cxnLst/>
              <a:rect l="l" t="t" r="r" b="b"/>
              <a:pathLst>
                <a:path w="3086100" h="1652016">
                  <a:moveTo>
                    <a:pt x="0" y="275336"/>
                  </a:moveTo>
                  <a:cubicBezTo>
                    <a:pt x="0" y="123317"/>
                    <a:pt x="123317" y="0"/>
                    <a:pt x="275336" y="0"/>
                  </a:cubicBezTo>
                  <a:lnTo>
                    <a:pt x="2810764" y="0"/>
                  </a:lnTo>
                  <a:cubicBezTo>
                    <a:pt x="2962783" y="0"/>
                    <a:pt x="3086100" y="123317"/>
                    <a:pt x="3086100" y="275336"/>
                  </a:cubicBezTo>
                  <a:lnTo>
                    <a:pt x="3086100" y="1376680"/>
                  </a:lnTo>
                  <a:cubicBezTo>
                    <a:pt x="3086100" y="1528699"/>
                    <a:pt x="2962783" y="1652016"/>
                    <a:pt x="2810764" y="1652016"/>
                  </a:cubicBezTo>
                  <a:lnTo>
                    <a:pt x="275336" y="1652016"/>
                  </a:lnTo>
                  <a:cubicBezTo>
                    <a:pt x="123317" y="1652016"/>
                    <a:pt x="0" y="1528699"/>
                    <a:pt x="0" y="1376680"/>
                  </a:cubicBezTo>
                  <a:lnTo>
                    <a:pt x="0" y="275336"/>
                  </a:lnTo>
                  <a:close/>
                </a:path>
              </a:pathLst>
            </a:custGeom>
            <a:solidFill>
              <a:srgbClr val="F69426">
                <a:alpha val="100000"/>
              </a:srgbClr>
            </a:solidFill>
            <a:ln w="0" cap="sq">
              <a:solidFill>
                <a:srgbClr val="F69426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30" name="Path30"/>
            <p:cNvSpPr/>
            <p:nvPr/>
          </p:nvSpPr>
          <p:spPr>
            <a:xfrm>
              <a:off x="4541012" y="1371092"/>
              <a:ext cx="3111500" cy="1677416"/>
            </a:xfrm>
            <a:custGeom>
              <a:avLst/>
              <a:gdLst/>
              <a:ahLst/>
              <a:cxnLst/>
              <a:rect l="l" t="t" r="r" b="b"/>
              <a:pathLst>
                <a:path w="3111500" h="1677416">
                  <a:moveTo>
                    <a:pt x="12700" y="288036"/>
                  </a:moveTo>
                  <a:cubicBezTo>
                    <a:pt x="12700" y="136017"/>
                    <a:pt x="136017" y="12700"/>
                    <a:pt x="288036" y="12700"/>
                  </a:cubicBezTo>
                  <a:lnTo>
                    <a:pt x="2823464" y="12700"/>
                  </a:lnTo>
                  <a:cubicBezTo>
                    <a:pt x="2975483" y="12700"/>
                    <a:pt x="3098800" y="136017"/>
                    <a:pt x="3098800" y="288036"/>
                  </a:cubicBezTo>
                  <a:lnTo>
                    <a:pt x="3098800" y="1389380"/>
                  </a:lnTo>
                  <a:cubicBezTo>
                    <a:pt x="3098800" y="1541399"/>
                    <a:pt x="2975483" y="1664716"/>
                    <a:pt x="2823464" y="1664716"/>
                  </a:cubicBezTo>
                  <a:lnTo>
                    <a:pt x="288036" y="1664716"/>
                  </a:lnTo>
                  <a:cubicBezTo>
                    <a:pt x="136017" y="1664716"/>
                    <a:pt x="12700" y="1541399"/>
                    <a:pt x="12700" y="1389380"/>
                  </a:cubicBezTo>
                  <a:lnTo>
                    <a:pt x="12700" y="288036"/>
                  </a:lnTo>
                  <a:close/>
                </a:path>
              </a:pathLst>
            </a:custGeom>
            <a:solidFill>
              <a:srgbClr val="F69426">
                <a:alpha val="0"/>
              </a:srgbClr>
            </a:solidFill>
            <a:ln w="12700" cap="sq">
              <a:solidFill>
                <a:srgbClr val="172C51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31" name="Text Box31"/>
            <p:cNvSpPr txBox="1"/>
            <p:nvPr/>
          </p:nvSpPr>
          <p:spPr>
            <a:xfrm>
              <a:off x="4809490" y="1901063"/>
              <a:ext cx="2639366" cy="670560"/>
            </a:xfrm>
            <a:prstGeom prst="rect">
              <a:avLst/>
            </a:prstGeom>
          </p:spPr>
          <p:txBody>
            <a:bodyPr wrap="square" lIns="0" tIns="0" rIns="0" rtlCol="0">
              <a:spAutoFit/>
            </a:bodyPr>
            <a:lstStyle/>
            <a:p>
              <a:pPr algn="l">
                <a:lnSpc>
                  <a:spcPts val="0"/>
                </a:lnSpc>
              </a:pPr>
              <a:endParaRPr/>
            </a:p>
            <a:p>
              <a:pPr algn="l" rtl="0">
                <a:lnSpc>
                  <a:spcPts val="2400"/>
                </a:lnSpc>
              </a:pPr>
              <a:r>
                <a:rPr lang="en-US" altLang="zh-CN" sz="2400" b="1" spc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Module</a:t>
              </a:r>
              <a:r>
                <a:rPr lang="en-US" altLang="zh-CN" sz="24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400" b="1" spc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2:</a:t>
              </a:r>
              <a:r>
                <a:rPr lang="en-US" altLang="zh-CN" sz="24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400" b="1" spc="2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Overview</a:t>
              </a:r>
              <a:endParaRPr lang="en-US" altLang="zh-CN" sz="2400">
                <a:latin typeface="Calibri"/>
                <a:ea typeface="Calibri"/>
                <a:cs typeface="Calibri"/>
              </a:endParaRPr>
            </a:p>
            <a:p>
              <a:pPr marL="106934" algn="l" rtl="0">
                <a:lnSpc>
                  <a:spcPts val="2400"/>
                </a:lnSpc>
                <a:spcBef>
                  <a:spcPts val="480"/>
                </a:spcBef>
              </a:pPr>
              <a:r>
                <a:rPr lang="en-US" altLang="zh-CN" sz="2400" b="1" spc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of</a:t>
              </a:r>
              <a:r>
                <a:rPr lang="en-US" altLang="zh-CN" sz="24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400" b="1" spc="-8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Control</a:t>
              </a:r>
              <a:r>
                <a:rPr lang="en-US" altLang="zh-CN" sz="2400" b="1" spc="-9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400" b="1" spc="-12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Systems</a:t>
              </a:r>
              <a:endParaRPr lang="en-US" altLang="zh-CN" sz="2400">
                <a:latin typeface="Calibri"/>
                <a:ea typeface="Calibri"/>
                <a:cs typeface="Calibri"/>
              </a:endParaRPr>
            </a:p>
          </p:txBody>
        </p:sp>
      </p:grpSp>
      <p:grpSp>
        <p:nvGrpSpPr>
          <p:cNvPr id="32" name="Group32"/>
          <p:cNvGrpSpPr/>
          <p:nvPr/>
        </p:nvGrpSpPr>
        <p:grpSpPr>
          <a:xfrm>
            <a:off x="4541012" y="3785108"/>
            <a:ext cx="3111500" cy="1675892"/>
            <a:chOff x="4541012" y="3785108"/>
            <a:chExt cx="3111500" cy="1675892"/>
          </a:xfrm>
        </p:grpSpPr>
        <p:sp>
          <p:nvSpPr>
            <p:cNvPr id="33" name="Path33"/>
            <p:cNvSpPr/>
            <p:nvPr/>
          </p:nvSpPr>
          <p:spPr>
            <a:xfrm>
              <a:off x="4553712" y="3797808"/>
              <a:ext cx="3086100" cy="1650492"/>
            </a:xfrm>
            <a:custGeom>
              <a:avLst/>
              <a:gdLst/>
              <a:ahLst/>
              <a:cxnLst/>
              <a:rect l="l" t="t" r="r" b="b"/>
              <a:pathLst>
                <a:path w="3086100" h="1650492">
                  <a:moveTo>
                    <a:pt x="0" y="275082"/>
                  </a:moveTo>
                  <a:cubicBezTo>
                    <a:pt x="0" y="123190"/>
                    <a:pt x="123190" y="0"/>
                    <a:pt x="275082" y="0"/>
                  </a:cubicBezTo>
                  <a:lnTo>
                    <a:pt x="2811018" y="0"/>
                  </a:lnTo>
                  <a:cubicBezTo>
                    <a:pt x="2962910" y="0"/>
                    <a:pt x="3086100" y="123190"/>
                    <a:pt x="3086100" y="275082"/>
                  </a:cubicBezTo>
                  <a:lnTo>
                    <a:pt x="3086100" y="1375410"/>
                  </a:lnTo>
                  <a:cubicBezTo>
                    <a:pt x="3086100" y="1527302"/>
                    <a:pt x="2962910" y="1650492"/>
                    <a:pt x="2811018" y="1650492"/>
                  </a:cubicBezTo>
                  <a:lnTo>
                    <a:pt x="275082" y="1650492"/>
                  </a:lnTo>
                  <a:cubicBezTo>
                    <a:pt x="123190" y="1650492"/>
                    <a:pt x="0" y="1527302"/>
                    <a:pt x="0" y="1375410"/>
                  </a:cubicBezTo>
                  <a:lnTo>
                    <a:pt x="0" y="275082"/>
                  </a:lnTo>
                  <a:close/>
                </a:path>
              </a:pathLst>
            </a:custGeom>
            <a:solidFill>
              <a:srgbClr val="4472C4">
                <a:alpha val="100000"/>
              </a:srgbClr>
            </a:solidFill>
            <a:ln w="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34" name="Path34"/>
            <p:cNvSpPr/>
            <p:nvPr/>
          </p:nvSpPr>
          <p:spPr>
            <a:xfrm>
              <a:off x="4541012" y="3785108"/>
              <a:ext cx="3111500" cy="1675892"/>
            </a:xfrm>
            <a:custGeom>
              <a:avLst/>
              <a:gdLst/>
              <a:ahLst/>
              <a:cxnLst/>
              <a:rect l="l" t="t" r="r" b="b"/>
              <a:pathLst>
                <a:path w="3111500" h="1675892">
                  <a:moveTo>
                    <a:pt x="12700" y="287782"/>
                  </a:moveTo>
                  <a:cubicBezTo>
                    <a:pt x="12700" y="135890"/>
                    <a:pt x="135890" y="12700"/>
                    <a:pt x="287782" y="12700"/>
                  </a:cubicBezTo>
                  <a:lnTo>
                    <a:pt x="2823718" y="12700"/>
                  </a:lnTo>
                  <a:cubicBezTo>
                    <a:pt x="2975610" y="12700"/>
                    <a:pt x="3098800" y="135890"/>
                    <a:pt x="3098800" y="287782"/>
                  </a:cubicBezTo>
                  <a:lnTo>
                    <a:pt x="3098800" y="1388110"/>
                  </a:lnTo>
                  <a:cubicBezTo>
                    <a:pt x="3098800" y="1540002"/>
                    <a:pt x="2975610" y="1663192"/>
                    <a:pt x="2823718" y="1663192"/>
                  </a:cubicBezTo>
                  <a:lnTo>
                    <a:pt x="287782" y="1663192"/>
                  </a:lnTo>
                  <a:cubicBezTo>
                    <a:pt x="135890" y="1663192"/>
                    <a:pt x="12700" y="1540002"/>
                    <a:pt x="12700" y="1388110"/>
                  </a:cubicBezTo>
                  <a:lnTo>
                    <a:pt x="12700" y="287782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 w="12700" cap="sq">
              <a:solidFill>
                <a:srgbClr val="172C51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35" name="Text Box35"/>
            <p:cNvSpPr txBox="1"/>
            <p:nvPr/>
          </p:nvSpPr>
          <p:spPr>
            <a:xfrm>
              <a:off x="4994149" y="4314444"/>
              <a:ext cx="2268423" cy="670560"/>
            </a:xfrm>
            <a:prstGeom prst="rect">
              <a:avLst/>
            </a:prstGeom>
          </p:spPr>
          <p:txBody>
            <a:bodyPr wrap="square" lIns="0" tIns="0" rIns="0" rtlCol="0">
              <a:spAutoFit/>
            </a:bodyPr>
            <a:lstStyle/>
            <a:p>
              <a:pPr algn="l">
                <a:lnSpc>
                  <a:spcPts val="0"/>
                </a:lnSpc>
              </a:pPr>
              <a:endParaRPr/>
            </a:p>
            <a:p>
              <a:pPr marL="56387" algn="l" rtl="0">
                <a:lnSpc>
                  <a:spcPts val="2400"/>
                </a:lnSpc>
              </a:pPr>
              <a:r>
                <a:rPr lang="en-US" altLang="zh-CN" sz="2400" b="1" spc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Module</a:t>
              </a:r>
              <a:r>
                <a:rPr lang="en-US" altLang="zh-CN" sz="24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400" b="1" spc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5:</a:t>
              </a:r>
              <a:r>
                <a:rPr lang="en-US" altLang="zh-CN" sz="2400" b="1" spc="-12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400" b="1" spc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Cyber</a:t>
              </a:r>
              <a:endParaRPr lang="en-US" altLang="zh-CN" sz="2400">
                <a:latin typeface="Calibri"/>
                <a:ea typeface="Calibri"/>
                <a:cs typeface="Calibri"/>
              </a:endParaRPr>
            </a:p>
            <a:p>
              <a:pPr algn="l" rtl="0">
                <a:lnSpc>
                  <a:spcPts val="2400"/>
                </a:lnSpc>
                <a:spcBef>
                  <a:spcPts val="480"/>
                </a:spcBef>
              </a:pPr>
              <a:r>
                <a:rPr lang="en-US" altLang="zh-CN" sz="2400" b="1" spc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Security</a:t>
              </a:r>
              <a:r>
                <a:rPr lang="en-US" altLang="zh-CN" sz="24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400" b="1" spc="-3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In-Depth</a:t>
              </a:r>
              <a:endParaRPr lang="en-US" altLang="zh-CN" sz="2400">
                <a:latin typeface="Calibri"/>
                <a:ea typeface="Calibri"/>
                <a:cs typeface="Calibri"/>
              </a:endParaRPr>
            </a:p>
          </p:txBody>
        </p:sp>
      </p:grpSp>
      <p:grpSp>
        <p:nvGrpSpPr>
          <p:cNvPr id="36" name="Group36"/>
          <p:cNvGrpSpPr/>
          <p:nvPr/>
        </p:nvGrpSpPr>
        <p:grpSpPr>
          <a:xfrm>
            <a:off x="851408" y="3785108"/>
            <a:ext cx="3111500" cy="1675892"/>
            <a:chOff x="851408" y="3785108"/>
            <a:chExt cx="3111500" cy="1675892"/>
          </a:xfrm>
        </p:grpSpPr>
        <p:sp>
          <p:nvSpPr>
            <p:cNvPr id="37" name="Path37"/>
            <p:cNvSpPr/>
            <p:nvPr/>
          </p:nvSpPr>
          <p:spPr>
            <a:xfrm>
              <a:off x="864108" y="3797808"/>
              <a:ext cx="3086100" cy="1650492"/>
            </a:xfrm>
            <a:custGeom>
              <a:avLst/>
              <a:gdLst/>
              <a:ahLst/>
              <a:cxnLst/>
              <a:rect l="l" t="t" r="r" b="b"/>
              <a:pathLst>
                <a:path w="3086100" h="1650492">
                  <a:moveTo>
                    <a:pt x="0" y="275082"/>
                  </a:moveTo>
                  <a:cubicBezTo>
                    <a:pt x="0" y="123190"/>
                    <a:pt x="123165" y="0"/>
                    <a:pt x="275082" y="0"/>
                  </a:cubicBezTo>
                  <a:lnTo>
                    <a:pt x="2811018" y="0"/>
                  </a:lnTo>
                  <a:cubicBezTo>
                    <a:pt x="2962910" y="0"/>
                    <a:pt x="3086100" y="123190"/>
                    <a:pt x="3086100" y="275082"/>
                  </a:cubicBezTo>
                  <a:lnTo>
                    <a:pt x="3086100" y="1375410"/>
                  </a:lnTo>
                  <a:cubicBezTo>
                    <a:pt x="3086100" y="1527302"/>
                    <a:pt x="2962910" y="1650492"/>
                    <a:pt x="2811018" y="1650492"/>
                  </a:cubicBezTo>
                  <a:lnTo>
                    <a:pt x="275082" y="1650492"/>
                  </a:lnTo>
                  <a:cubicBezTo>
                    <a:pt x="123165" y="1650492"/>
                    <a:pt x="0" y="1527302"/>
                    <a:pt x="0" y="1375410"/>
                  </a:cubicBezTo>
                  <a:lnTo>
                    <a:pt x="0" y="275082"/>
                  </a:lnTo>
                  <a:close/>
                </a:path>
              </a:pathLst>
            </a:custGeom>
            <a:solidFill>
              <a:srgbClr val="4472C4">
                <a:alpha val="100000"/>
              </a:srgbClr>
            </a:solidFill>
            <a:ln w="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38" name="Path38"/>
            <p:cNvSpPr/>
            <p:nvPr/>
          </p:nvSpPr>
          <p:spPr>
            <a:xfrm>
              <a:off x="851408" y="3785108"/>
              <a:ext cx="3111500" cy="1675892"/>
            </a:xfrm>
            <a:custGeom>
              <a:avLst/>
              <a:gdLst/>
              <a:ahLst/>
              <a:cxnLst/>
              <a:rect l="l" t="t" r="r" b="b"/>
              <a:pathLst>
                <a:path w="3111500" h="1675892">
                  <a:moveTo>
                    <a:pt x="12700" y="287782"/>
                  </a:moveTo>
                  <a:cubicBezTo>
                    <a:pt x="12700" y="135890"/>
                    <a:pt x="135865" y="12700"/>
                    <a:pt x="287782" y="12700"/>
                  </a:cubicBezTo>
                  <a:lnTo>
                    <a:pt x="2823718" y="12700"/>
                  </a:lnTo>
                  <a:cubicBezTo>
                    <a:pt x="2975610" y="12700"/>
                    <a:pt x="3098800" y="135890"/>
                    <a:pt x="3098800" y="287782"/>
                  </a:cubicBezTo>
                  <a:lnTo>
                    <a:pt x="3098800" y="1388110"/>
                  </a:lnTo>
                  <a:cubicBezTo>
                    <a:pt x="3098800" y="1540002"/>
                    <a:pt x="2975610" y="1663192"/>
                    <a:pt x="2823718" y="1663192"/>
                  </a:cubicBezTo>
                  <a:lnTo>
                    <a:pt x="287782" y="1663192"/>
                  </a:lnTo>
                  <a:cubicBezTo>
                    <a:pt x="135865" y="1663192"/>
                    <a:pt x="12700" y="1540002"/>
                    <a:pt x="12700" y="1388110"/>
                  </a:cubicBezTo>
                  <a:lnTo>
                    <a:pt x="12700" y="287782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 w="12700" cap="sq">
              <a:solidFill>
                <a:srgbClr val="172C51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39" name="Text Box39"/>
            <p:cNvSpPr txBox="1"/>
            <p:nvPr/>
          </p:nvSpPr>
          <p:spPr>
            <a:xfrm>
              <a:off x="1113739" y="4131564"/>
              <a:ext cx="2650033" cy="1036320"/>
            </a:xfrm>
            <a:prstGeom prst="rect">
              <a:avLst/>
            </a:prstGeom>
          </p:spPr>
          <p:txBody>
            <a:bodyPr wrap="square" lIns="0" tIns="0" rIns="0" rtlCol="0">
              <a:spAutoFit/>
            </a:bodyPr>
            <a:lstStyle/>
            <a:p>
              <a:pPr algn="l">
                <a:lnSpc>
                  <a:spcPts val="0"/>
                </a:lnSpc>
              </a:pPr>
              <a:endParaRPr/>
            </a:p>
            <a:p>
              <a:pPr algn="l" rtl="0">
                <a:lnSpc>
                  <a:spcPts val="2400"/>
                </a:lnSpc>
              </a:pPr>
              <a:r>
                <a:rPr lang="en-US" altLang="zh-CN" sz="2400" b="1" spc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Module</a:t>
              </a:r>
              <a:r>
                <a:rPr lang="en-US" altLang="zh-CN" sz="24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400" b="1" spc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4:</a:t>
              </a:r>
              <a:r>
                <a:rPr lang="en-US" altLang="zh-CN" sz="2400" b="1" spc="-12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400" b="1" spc="-13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IEC</a:t>
              </a:r>
              <a:r>
                <a:rPr lang="en-US" altLang="zh-CN" sz="24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400" b="1" spc="-4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62443</a:t>
              </a:r>
              <a:endParaRPr lang="en-US" altLang="zh-CN" sz="2400">
                <a:latin typeface="Calibri"/>
                <a:ea typeface="Calibri"/>
                <a:cs typeface="Calibri"/>
              </a:endParaRPr>
            </a:p>
            <a:p>
              <a:pPr marL="457251" algn="l" rtl="0">
                <a:lnSpc>
                  <a:spcPts val="2400"/>
                </a:lnSpc>
                <a:spcBef>
                  <a:spcPts val="480"/>
                </a:spcBef>
              </a:pPr>
              <a:r>
                <a:rPr lang="en-US" altLang="zh-CN" sz="2400" b="1" spc="-5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Foundational</a:t>
              </a:r>
              <a:endParaRPr lang="en-US" altLang="zh-CN" sz="2400">
                <a:latin typeface="Calibri"/>
                <a:ea typeface="Calibri"/>
                <a:cs typeface="Calibri"/>
              </a:endParaRPr>
            </a:p>
            <a:p>
              <a:pPr marL="406959" algn="l" rtl="0">
                <a:lnSpc>
                  <a:spcPts val="2400"/>
                </a:lnSpc>
                <a:spcBef>
                  <a:spcPts val="480"/>
                </a:spcBef>
              </a:pPr>
              <a:r>
                <a:rPr lang="en-US" altLang="zh-CN" sz="2400" b="1" spc="-7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Requirements</a:t>
              </a:r>
              <a:endParaRPr lang="en-US" altLang="zh-CN" sz="2400">
                <a:latin typeface="Calibri"/>
                <a:ea typeface="Calibri"/>
                <a:cs typeface="Calibri"/>
              </a:endParaRPr>
            </a:p>
          </p:txBody>
        </p:sp>
      </p:grpSp>
      <p:grpSp>
        <p:nvGrpSpPr>
          <p:cNvPr id="40" name="Group40"/>
          <p:cNvGrpSpPr/>
          <p:nvPr/>
        </p:nvGrpSpPr>
        <p:grpSpPr>
          <a:xfrm>
            <a:off x="8229093" y="3785108"/>
            <a:ext cx="3111499" cy="1675892"/>
            <a:chOff x="8229093" y="3785108"/>
            <a:chExt cx="3111499" cy="1675892"/>
          </a:xfrm>
        </p:grpSpPr>
        <p:sp>
          <p:nvSpPr>
            <p:cNvPr id="41" name="Path41"/>
            <p:cNvSpPr/>
            <p:nvPr/>
          </p:nvSpPr>
          <p:spPr>
            <a:xfrm>
              <a:off x="8241793" y="3797808"/>
              <a:ext cx="3086099" cy="1650492"/>
            </a:xfrm>
            <a:custGeom>
              <a:avLst/>
              <a:gdLst/>
              <a:ahLst/>
              <a:cxnLst/>
              <a:rect l="l" t="t" r="r" b="b"/>
              <a:pathLst>
                <a:path w="3086099" h="1650492">
                  <a:moveTo>
                    <a:pt x="0" y="275082"/>
                  </a:moveTo>
                  <a:cubicBezTo>
                    <a:pt x="0" y="123190"/>
                    <a:pt x="123189" y="0"/>
                    <a:pt x="275082" y="0"/>
                  </a:cubicBezTo>
                  <a:lnTo>
                    <a:pt x="2811018" y="0"/>
                  </a:lnTo>
                  <a:cubicBezTo>
                    <a:pt x="2962910" y="0"/>
                    <a:pt x="3086100" y="123190"/>
                    <a:pt x="3086100" y="275082"/>
                  </a:cubicBezTo>
                  <a:lnTo>
                    <a:pt x="3086100" y="1375410"/>
                  </a:lnTo>
                  <a:cubicBezTo>
                    <a:pt x="3086100" y="1527302"/>
                    <a:pt x="2962910" y="1650492"/>
                    <a:pt x="2811018" y="1650492"/>
                  </a:cubicBezTo>
                  <a:lnTo>
                    <a:pt x="275082" y="1650492"/>
                  </a:lnTo>
                  <a:cubicBezTo>
                    <a:pt x="123189" y="1650492"/>
                    <a:pt x="0" y="1527302"/>
                    <a:pt x="0" y="1375410"/>
                  </a:cubicBezTo>
                  <a:lnTo>
                    <a:pt x="0" y="275082"/>
                  </a:lnTo>
                  <a:close/>
                </a:path>
              </a:pathLst>
            </a:custGeom>
            <a:solidFill>
              <a:srgbClr val="4472C4">
                <a:alpha val="100000"/>
              </a:srgbClr>
            </a:solidFill>
            <a:ln w="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42" name="Path42"/>
            <p:cNvSpPr/>
            <p:nvPr/>
          </p:nvSpPr>
          <p:spPr>
            <a:xfrm>
              <a:off x="8229093" y="3785108"/>
              <a:ext cx="3111499" cy="1675892"/>
            </a:xfrm>
            <a:custGeom>
              <a:avLst/>
              <a:gdLst/>
              <a:ahLst/>
              <a:cxnLst/>
              <a:rect l="l" t="t" r="r" b="b"/>
              <a:pathLst>
                <a:path w="3111499" h="1675892">
                  <a:moveTo>
                    <a:pt x="12700" y="287782"/>
                  </a:moveTo>
                  <a:cubicBezTo>
                    <a:pt x="12700" y="135890"/>
                    <a:pt x="135889" y="12700"/>
                    <a:pt x="287782" y="12700"/>
                  </a:cubicBezTo>
                  <a:lnTo>
                    <a:pt x="2823718" y="12700"/>
                  </a:lnTo>
                  <a:cubicBezTo>
                    <a:pt x="2975610" y="12700"/>
                    <a:pt x="3098800" y="135890"/>
                    <a:pt x="3098800" y="287782"/>
                  </a:cubicBezTo>
                  <a:lnTo>
                    <a:pt x="3098800" y="1388110"/>
                  </a:lnTo>
                  <a:cubicBezTo>
                    <a:pt x="3098800" y="1540002"/>
                    <a:pt x="2975610" y="1663192"/>
                    <a:pt x="2823718" y="1663192"/>
                  </a:cubicBezTo>
                  <a:lnTo>
                    <a:pt x="287782" y="1663192"/>
                  </a:lnTo>
                  <a:cubicBezTo>
                    <a:pt x="135889" y="1663192"/>
                    <a:pt x="12700" y="1540002"/>
                    <a:pt x="12700" y="1388110"/>
                  </a:cubicBezTo>
                  <a:lnTo>
                    <a:pt x="12700" y="287782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 w="12700" cap="sq">
              <a:solidFill>
                <a:srgbClr val="172C51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43" name="Text Box43"/>
            <p:cNvSpPr txBox="1"/>
            <p:nvPr/>
          </p:nvSpPr>
          <p:spPr>
            <a:xfrm>
              <a:off x="8670036" y="4314444"/>
              <a:ext cx="2293418" cy="670560"/>
            </a:xfrm>
            <a:prstGeom prst="rect">
              <a:avLst/>
            </a:prstGeom>
          </p:spPr>
          <p:txBody>
            <a:bodyPr wrap="square" lIns="0" tIns="0" rIns="0" rtlCol="0">
              <a:spAutoFit/>
            </a:bodyPr>
            <a:lstStyle/>
            <a:p>
              <a:pPr algn="l">
                <a:lnSpc>
                  <a:spcPts val="0"/>
                </a:lnSpc>
              </a:pPr>
              <a:endParaRPr/>
            </a:p>
            <a:p>
              <a:pPr algn="l" rtl="0">
                <a:lnSpc>
                  <a:spcPts val="2400"/>
                </a:lnSpc>
              </a:pPr>
              <a:r>
                <a:rPr lang="en-US" altLang="zh-CN" sz="2400" b="1" spc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Module</a:t>
              </a:r>
              <a:r>
                <a:rPr lang="en-US" altLang="zh-CN" sz="24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400" b="1" spc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6:</a:t>
              </a:r>
              <a:r>
                <a:rPr lang="en-US" altLang="zh-CN" sz="2400" b="1" spc="-12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400" b="1" spc="-4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Course</a:t>
              </a:r>
              <a:endParaRPr lang="en-US" altLang="zh-CN" sz="2400">
                <a:latin typeface="Calibri"/>
                <a:ea typeface="Calibri"/>
                <a:cs typeface="Calibri"/>
              </a:endParaRPr>
            </a:p>
            <a:p>
              <a:pPr marL="505968" algn="l" rtl="0">
                <a:lnSpc>
                  <a:spcPts val="2400"/>
                </a:lnSpc>
                <a:spcBef>
                  <a:spcPts val="480"/>
                </a:spcBef>
              </a:pPr>
              <a:r>
                <a:rPr lang="en-US" altLang="zh-CN" sz="2400" b="1" spc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Close</a:t>
              </a:r>
              <a:r>
                <a:rPr lang="en-US" altLang="zh-CN" sz="24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400" b="1" spc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Out</a:t>
              </a:r>
              <a:endParaRPr lang="en-US" altLang="zh-CN" sz="2400">
                <a:latin typeface="Calibri"/>
                <a:ea typeface="Calibri"/>
                <a:cs typeface="Calibri"/>
              </a:endParaRPr>
            </a:p>
          </p:txBody>
        </p:sp>
      </p:grpSp>
      <p:grpSp>
        <p:nvGrpSpPr>
          <p:cNvPr id="44" name="Group44"/>
          <p:cNvGrpSpPr/>
          <p:nvPr/>
        </p:nvGrpSpPr>
        <p:grpSpPr>
          <a:xfrm>
            <a:off x="8229093" y="1371092"/>
            <a:ext cx="3111499" cy="1677416"/>
            <a:chOff x="8229093" y="1371092"/>
            <a:chExt cx="3111499" cy="1677416"/>
          </a:xfrm>
        </p:grpSpPr>
        <p:sp>
          <p:nvSpPr>
            <p:cNvPr id="45" name="Path45"/>
            <p:cNvSpPr/>
            <p:nvPr/>
          </p:nvSpPr>
          <p:spPr>
            <a:xfrm>
              <a:off x="8241793" y="1383792"/>
              <a:ext cx="3086099" cy="1652016"/>
            </a:xfrm>
            <a:custGeom>
              <a:avLst/>
              <a:gdLst/>
              <a:ahLst/>
              <a:cxnLst/>
              <a:rect l="l" t="t" r="r" b="b"/>
              <a:pathLst>
                <a:path w="3086099" h="1652016">
                  <a:moveTo>
                    <a:pt x="0" y="275336"/>
                  </a:moveTo>
                  <a:cubicBezTo>
                    <a:pt x="0" y="123317"/>
                    <a:pt x="123317" y="0"/>
                    <a:pt x="275335" y="0"/>
                  </a:cubicBezTo>
                  <a:lnTo>
                    <a:pt x="2810764" y="0"/>
                  </a:lnTo>
                  <a:cubicBezTo>
                    <a:pt x="2962783" y="0"/>
                    <a:pt x="3086100" y="123317"/>
                    <a:pt x="3086100" y="275336"/>
                  </a:cubicBezTo>
                  <a:lnTo>
                    <a:pt x="3086100" y="1376680"/>
                  </a:lnTo>
                  <a:cubicBezTo>
                    <a:pt x="3086100" y="1528699"/>
                    <a:pt x="2962783" y="1652016"/>
                    <a:pt x="2810764" y="1652016"/>
                  </a:cubicBezTo>
                  <a:lnTo>
                    <a:pt x="275335" y="1652016"/>
                  </a:lnTo>
                  <a:cubicBezTo>
                    <a:pt x="123317" y="1652016"/>
                    <a:pt x="0" y="1528699"/>
                    <a:pt x="0" y="1376680"/>
                  </a:cubicBezTo>
                  <a:lnTo>
                    <a:pt x="0" y="275336"/>
                  </a:lnTo>
                  <a:close/>
                </a:path>
              </a:pathLst>
            </a:custGeom>
            <a:solidFill>
              <a:srgbClr val="4472C4">
                <a:alpha val="100000"/>
              </a:srgbClr>
            </a:solidFill>
            <a:ln w="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46" name="Path46"/>
            <p:cNvSpPr/>
            <p:nvPr/>
          </p:nvSpPr>
          <p:spPr>
            <a:xfrm>
              <a:off x="8229093" y="1371092"/>
              <a:ext cx="3111499" cy="1677416"/>
            </a:xfrm>
            <a:custGeom>
              <a:avLst/>
              <a:gdLst/>
              <a:ahLst/>
              <a:cxnLst/>
              <a:rect l="l" t="t" r="r" b="b"/>
              <a:pathLst>
                <a:path w="3111499" h="1677416">
                  <a:moveTo>
                    <a:pt x="12700" y="288036"/>
                  </a:moveTo>
                  <a:cubicBezTo>
                    <a:pt x="12700" y="136017"/>
                    <a:pt x="136017" y="12700"/>
                    <a:pt x="288035" y="12700"/>
                  </a:cubicBezTo>
                  <a:lnTo>
                    <a:pt x="2823464" y="12700"/>
                  </a:lnTo>
                  <a:cubicBezTo>
                    <a:pt x="2975483" y="12700"/>
                    <a:pt x="3098800" y="136017"/>
                    <a:pt x="3098800" y="288036"/>
                  </a:cubicBezTo>
                  <a:lnTo>
                    <a:pt x="3098800" y="1389380"/>
                  </a:lnTo>
                  <a:cubicBezTo>
                    <a:pt x="3098800" y="1541399"/>
                    <a:pt x="2975483" y="1664716"/>
                    <a:pt x="2823464" y="1664716"/>
                  </a:cubicBezTo>
                  <a:lnTo>
                    <a:pt x="288035" y="1664716"/>
                  </a:lnTo>
                  <a:cubicBezTo>
                    <a:pt x="136017" y="1664716"/>
                    <a:pt x="12700" y="1541399"/>
                    <a:pt x="12700" y="1389380"/>
                  </a:cubicBezTo>
                  <a:lnTo>
                    <a:pt x="12700" y="288036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 w="12700" cap="sq">
              <a:solidFill>
                <a:srgbClr val="172C51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47" name="Text Box47"/>
            <p:cNvSpPr txBox="1"/>
            <p:nvPr/>
          </p:nvSpPr>
          <p:spPr>
            <a:xfrm>
              <a:off x="8452104" y="1901063"/>
              <a:ext cx="2731720" cy="670560"/>
            </a:xfrm>
            <a:prstGeom prst="rect">
              <a:avLst/>
            </a:prstGeom>
          </p:spPr>
          <p:txBody>
            <a:bodyPr wrap="square" lIns="0" tIns="0" rIns="0" rtlCol="0">
              <a:spAutoFit/>
            </a:bodyPr>
            <a:lstStyle/>
            <a:p>
              <a:pPr algn="l">
                <a:lnSpc>
                  <a:spcPts val="0"/>
                </a:lnSpc>
              </a:pPr>
              <a:endParaRPr/>
            </a:p>
            <a:p>
              <a:pPr marL="288036" algn="l" rtl="0">
                <a:lnSpc>
                  <a:spcPts val="2400"/>
                </a:lnSpc>
              </a:pPr>
              <a:r>
                <a:rPr lang="en-US" altLang="zh-CN" sz="2400" b="1" spc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Module</a:t>
              </a:r>
              <a:r>
                <a:rPr lang="en-US" altLang="zh-CN" sz="24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400" b="1" spc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3:</a:t>
              </a:r>
              <a:r>
                <a:rPr lang="en-US" altLang="zh-CN" sz="2400" b="1" spc="-12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400" b="1" spc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Cyber</a:t>
              </a:r>
              <a:endParaRPr lang="en-US" altLang="zh-CN" sz="2400">
                <a:latin typeface="Calibri"/>
                <a:ea typeface="Calibri"/>
                <a:cs typeface="Calibri"/>
              </a:endParaRPr>
            </a:p>
            <a:p>
              <a:pPr algn="l" rtl="0">
                <a:lnSpc>
                  <a:spcPts val="2400"/>
                </a:lnSpc>
                <a:spcBef>
                  <a:spcPts val="480"/>
                </a:spcBef>
              </a:pPr>
              <a:r>
                <a:rPr lang="en-US" altLang="zh-CN" sz="2400" b="1" spc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Security</a:t>
              </a:r>
              <a:r>
                <a:rPr lang="en-US" altLang="zh-CN" sz="24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400" b="1" spc="-6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Introduction</a:t>
              </a:r>
              <a:endParaRPr lang="en-US" altLang="zh-CN" sz="2400">
                <a:latin typeface="Calibri"/>
                <a:ea typeface="Calibri"/>
                <a:cs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ath48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49" name="Image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" y="1336548"/>
            <a:ext cx="5943600" cy="4840224"/>
          </a:xfrm>
          <a:prstGeom prst="rect">
            <a:avLst/>
          </a:prstGeom>
          <a:noFill/>
        </p:spPr>
      </p:pic>
      <p:pic>
        <p:nvPicPr>
          <p:cNvPr id="50" name="Image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928" y="925068"/>
            <a:ext cx="10584180" cy="45720"/>
          </a:xfrm>
          <a:prstGeom prst="rect">
            <a:avLst/>
          </a:prstGeom>
          <a:noFill/>
        </p:spPr>
      </p:pic>
      <p:sp>
        <p:nvSpPr>
          <p:cNvPr id="51" name="Text Box51"/>
          <p:cNvSpPr txBox="1"/>
          <p:nvPr/>
        </p:nvSpPr>
        <p:spPr>
          <a:xfrm>
            <a:off x="540715" y="397383"/>
            <a:ext cx="10609583" cy="5593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4404"/>
              </a:lnSpc>
            </a:pPr>
            <a:r>
              <a:rPr lang="en-US" altLang="zh-CN" sz="44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What</a:t>
            </a:r>
            <a:r>
              <a:rPr lang="en-US" altLang="zh-CN" sz="4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400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en-US" altLang="zh-CN" sz="4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4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4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400" spc="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or</a:t>
            </a:r>
            <a:r>
              <a:rPr lang="en-US" altLang="zh-CN" sz="4400" spc="-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400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Distributed</a:t>
            </a:r>
            <a:r>
              <a:rPr lang="en-US" altLang="zh-CN" sz="4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400" spc="-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Control</a:t>
            </a:r>
            <a:r>
              <a:rPr lang="en-US" altLang="zh-CN" sz="4400" spc="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400" spc="-2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System</a:t>
            </a:r>
            <a:r>
              <a:rPr lang="en-US" altLang="zh-CN" sz="4400" spc="-1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400" spc="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(DCS)?</a:t>
            </a:r>
            <a:endParaRPr lang="en-US" altLang="zh-CN" sz="4400">
              <a:latin typeface="Calibri"/>
              <a:ea typeface="Calibri"/>
              <a:cs typeface="Calibri"/>
            </a:endParaRPr>
          </a:p>
        </p:txBody>
      </p:sp>
      <p:sp>
        <p:nvSpPr>
          <p:cNvPr id="52" name="Text Box52"/>
          <p:cNvSpPr txBox="1"/>
          <p:nvPr/>
        </p:nvSpPr>
        <p:spPr>
          <a:xfrm>
            <a:off x="7176262" y="1937639"/>
            <a:ext cx="4036360" cy="60807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394"/>
              </a:lnSpc>
            </a:pPr>
            <a:r>
              <a:rPr lang="en-US" altLang="zh-CN" sz="2600" spc="5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DCS</a:t>
            </a:r>
            <a:r>
              <a:rPr lang="en-US" altLang="zh-CN" sz="2600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-29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refers</a:t>
            </a:r>
            <a:r>
              <a:rPr lang="en-US" altLang="zh-CN" sz="2600" spc="-21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-9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2600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0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2600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-10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control</a:t>
            </a:r>
            <a:r>
              <a:rPr lang="en-US" altLang="zh-CN" sz="2600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-18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system</a:t>
            </a:r>
            <a:r>
              <a:rPr lang="en-US" altLang="zh-CN" sz="2600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-5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where</a:t>
            </a:r>
            <a:r>
              <a:rPr lang="en-US" altLang="zh-CN" sz="2600" spc="-24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2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600" spc="-9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-10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control</a:t>
            </a:r>
            <a:r>
              <a:rPr lang="en-US" altLang="zh-CN" sz="2600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2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functions</a:t>
            </a:r>
            <a:endParaRPr lang="en-US" altLang="zh-CN" sz="2600">
              <a:latin typeface="Calibri"/>
              <a:ea typeface="Calibri"/>
              <a:cs typeface="Calibri"/>
            </a:endParaRPr>
          </a:p>
        </p:txBody>
      </p:sp>
      <p:sp>
        <p:nvSpPr>
          <p:cNvPr id="53" name="Text Box53"/>
          <p:cNvSpPr txBox="1"/>
          <p:nvPr/>
        </p:nvSpPr>
        <p:spPr>
          <a:xfrm>
            <a:off x="7176262" y="2492146"/>
            <a:ext cx="3608736" cy="33101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606"/>
              </a:lnSpc>
            </a:pPr>
            <a:r>
              <a:rPr lang="en-US" altLang="zh-CN" sz="2600" spc="-8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are</a:t>
            </a:r>
            <a:r>
              <a:rPr lang="en-US" altLang="zh-CN" sz="2600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-2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distributed</a:t>
            </a:r>
            <a:r>
              <a:rPr lang="en-US" altLang="zh-CN" sz="2600" spc="-39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-9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rather</a:t>
            </a:r>
            <a:r>
              <a:rPr lang="en-US" altLang="zh-CN" sz="2600" spc="-22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3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than</a:t>
            </a:r>
            <a:endParaRPr lang="en-US" altLang="zh-CN" sz="2600">
              <a:latin typeface="Calibri"/>
              <a:ea typeface="Calibri"/>
              <a:cs typeface="Calibri"/>
            </a:endParaRPr>
          </a:p>
        </p:txBody>
      </p:sp>
      <p:sp>
        <p:nvSpPr>
          <p:cNvPr id="54" name="Text Box54"/>
          <p:cNvSpPr txBox="1"/>
          <p:nvPr/>
        </p:nvSpPr>
        <p:spPr>
          <a:xfrm>
            <a:off x="7176262" y="2770124"/>
            <a:ext cx="3007528" cy="33070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604"/>
              </a:lnSpc>
            </a:pPr>
            <a:r>
              <a:rPr lang="en-US" altLang="zh-CN" sz="2600" spc="-9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centralized</a:t>
            </a:r>
            <a:r>
              <a:rPr lang="en-US" altLang="zh-CN" sz="2600" spc="-49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0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on</a:t>
            </a:r>
            <a:r>
              <a:rPr lang="en-US" altLang="zh-CN" sz="2600" spc="10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0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2600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2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single</a:t>
            </a:r>
            <a:endParaRPr lang="en-US" altLang="zh-CN" sz="2600">
              <a:latin typeface="Calibri"/>
              <a:ea typeface="Calibri"/>
              <a:cs typeface="Calibri"/>
            </a:endParaRPr>
          </a:p>
        </p:txBody>
      </p:sp>
      <p:sp>
        <p:nvSpPr>
          <p:cNvPr id="55" name="Text Box55"/>
          <p:cNvSpPr txBox="1"/>
          <p:nvPr/>
        </p:nvSpPr>
        <p:spPr>
          <a:xfrm>
            <a:off x="7176262" y="3047492"/>
            <a:ext cx="3788990" cy="3307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604"/>
              </a:lnSpc>
            </a:pPr>
            <a:r>
              <a:rPr lang="en-US" altLang="zh-CN" sz="2600" spc="-6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controller</a:t>
            </a:r>
            <a:r>
              <a:rPr lang="en-US" altLang="zh-CN" sz="2600" spc="-14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0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or</a:t>
            </a:r>
            <a:r>
              <a:rPr lang="en-US" altLang="zh-CN" sz="2600" spc="12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1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algorithm.</a:t>
            </a:r>
            <a:r>
              <a:rPr lang="en-US" altLang="zh-CN" sz="2600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3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This</a:t>
            </a:r>
            <a:endParaRPr lang="en-US" altLang="zh-CN" sz="2600">
              <a:latin typeface="Calibri"/>
              <a:ea typeface="Calibri"/>
              <a:cs typeface="Calibri"/>
            </a:endParaRPr>
          </a:p>
        </p:txBody>
      </p:sp>
      <p:sp>
        <p:nvSpPr>
          <p:cNvPr id="56" name="Text Box56"/>
          <p:cNvSpPr txBox="1"/>
          <p:nvPr/>
        </p:nvSpPr>
        <p:spPr>
          <a:xfrm>
            <a:off x="7176262" y="3324860"/>
            <a:ext cx="3846202" cy="3307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604"/>
              </a:lnSpc>
            </a:pPr>
            <a:r>
              <a:rPr lang="en-US" altLang="zh-CN" sz="2600" spc="-3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distributed</a:t>
            </a:r>
            <a:r>
              <a:rPr lang="en-US" altLang="zh-CN" sz="2600" spc="-32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-7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nature</a:t>
            </a:r>
            <a:r>
              <a:rPr lang="en-US" altLang="zh-CN" sz="2600" spc="-11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-5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allows</a:t>
            </a:r>
            <a:r>
              <a:rPr lang="en-US" altLang="zh-CN" sz="2600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-18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for</a:t>
            </a:r>
            <a:endParaRPr lang="en-US" altLang="zh-CN" sz="2600">
              <a:latin typeface="Calibri"/>
              <a:ea typeface="Calibri"/>
              <a:cs typeface="Calibri"/>
            </a:endParaRPr>
          </a:p>
        </p:txBody>
      </p:sp>
      <p:sp>
        <p:nvSpPr>
          <p:cNvPr id="57" name="Text Box57"/>
          <p:cNvSpPr txBox="1"/>
          <p:nvPr/>
        </p:nvSpPr>
        <p:spPr>
          <a:xfrm>
            <a:off x="7176262" y="3602228"/>
            <a:ext cx="3518802" cy="3307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604"/>
              </a:lnSpc>
            </a:pPr>
            <a:r>
              <a:rPr lang="en-US" altLang="zh-CN" sz="2600" spc="2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600" spc="-9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-1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placement</a:t>
            </a:r>
            <a:r>
              <a:rPr lang="en-US" altLang="zh-CN" sz="2600" spc="-30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0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600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2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multiple</a:t>
            </a:r>
            <a:endParaRPr lang="en-US" altLang="zh-CN" sz="2600">
              <a:latin typeface="Calibri"/>
              <a:ea typeface="Calibri"/>
              <a:cs typeface="Calibri"/>
            </a:endParaRPr>
          </a:p>
        </p:txBody>
      </p:sp>
      <p:sp>
        <p:nvSpPr>
          <p:cNvPr id="58" name="Text Box58"/>
          <p:cNvSpPr txBox="1"/>
          <p:nvPr/>
        </p:nvSpPr>
        <p:spPr>
          <a:xfrm>
            <a:off x="7176262" y="3879368"/>
            <a:ext cx="3693144" cy="33101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606"/>
              </a:lnSpc>
            </a:pPr>
            <a:r>
              <a:rPr lang="en-US" altLang="zh-CN" sz="2600" spc="-10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controllers</a:t>
            </a:r>
            <a:r>
              <a:rPr lang="en-US" altLang="zh-CN" sz="2600" spc="-9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3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600" spc="-14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-3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automation</a:t>
            </a:r>
            <a:endParaRPr lang="en-US" altLang="zh-CN" sz="2600">
              <a:latin typeface="Calibri"/>
              <a:ea typeface="Calibri"/>
              <a:cs typeface="Calibri"/>
            </a:endParaRPr>
          </a:p>
        </p:txBody>
      </p:sp>
      <p:sp>
        <p:nvSpPr>
          <p:cNvPr id="59" name="Text Box59"/>
          <p:cNvSpPr txBox="1"/>
          <p:nvPr/>
        </p:nvSpPr>
        <p:spPr>
          <a:xfrm>
            <a:off x="7176262" y="4156736"/>
            <a:ext cx="2981466" cy="33101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606"/>
              </a:lnSpc>
            </a:pPr>
            <a:r>
              <a:rPr lang="en-US" altLang="zh-CN" sz="2600" spc="-15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systems</a:t>
            </a:r>
            <a:r>
              <a:rPr lang="en-US" altLang="zh-CN" sz="2600" spc="-47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-3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across</a:t>
            </a:r>
            <a:r>
              <a:rPr lang="en-US" altLang="zh-CN" sz="2600" spc="-14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0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2600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-9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large</a:t>
            </a:r>
            <a:endParaRPr lang="en-US" altLang="zh-CN" sz="2600">
              <a:latin typeface="Calibri"/>
              <a:ea typeface="Calibri"/>
              <a:cs typeface="Calibri"/>
            </a:endParaRPr>
          </a:p>
        </p:txBody>
      </p:sp>
      <p:sp>
        <p:nvSpPr>
          <p:cNvPr id="60" name="Text Box60"/>
          <p:cNvSpPr txBox="1"/>
          <p:nvPr/>
        </p:nvSpPr>
        <p:spPr>
          <a:xfrm>
            <a:off x="7176262" y="4434586"/>
            <a:ext cx="3694078" cy="3307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604"/>
              </a:lnSpc>
            </a:pPr>
            <a:r>
              <a:rPr lang="en-US" altLang="zh-CN" sz="2600" spc="-7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geographical</a:t>
            </a:r>
            <a:r>
              <a:rPr lang="en-US" altLang="zh-CN" sz="2600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-5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area,</a:t>
            </a:r>
            <a:r>
              <a:rPr lang="en-US" altLang="zh-CN" sz="2600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2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which</a:t>
            </a:r>
            <a:r>
              <a:rPr lang="en-US" altLang="zh-CN" sz="2600" spc="-13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0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in</a:t>
            </a:r>
            <a:endParaRPr lang="en-US" altLang="zh-CN" sz="2600">
              <a:latin typeface="Calibri"/>
              <a:ea typeface="Calibri"/>
              <a:cs typeface="Calibri"/>
            </a:endParaRPr>
          </a:p>
        </p:txBody>
      </p:sp>
      <p:sp>
        <p:nvSpPr>
          <p:cNvPr id="61" name="Text Box61"/>
          <p:cNvSpPr txBox="1"/>
          <p:nvPr/>
        </p:nvSpPr>
        <p:spPr>
          <a:xfrm>
            <a:off x="7176262" y="4711954"/>
            <a:ext cx="4093574" cy="88552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324"/>
              </a:lnSpc>
            </a:pPr>
            <a:r>
              <a:rPr lang="en-US" altLang="zh-CN" sz="2600" spc="2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turn</a:t>
            </a:r>
            <a:r>
              <a:rPr lang="en-US" altLang="zh-CN" sz="2600" spc="-10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2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enables</a:t>
            </a:r>
            <a:r>
              <a:rPr lang="en-US" altLang="zh-CN" sz="2600" spc="-36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-9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centralized</a:t>
            </a:r>
            <a:r>
              <a:rPr lang="en-US" altLang="zh-CN" sz="2600" spc="588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-1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monitoring</a:t>
            </a:r>
            <a:r>
              <a:rPr lang="en-US" altLang="zh-CN" sz="2600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3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600" spc="-15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-10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control</a:t>
            </a:r>
            <a:r>
              <a:rPr lang="en-US" altLang="zh-CN" sz="2600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-7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from</a:t>
            </a:r>
            <a:r>
              <a:rPr lang="en-US" altLang="zh-CN" sz="2600" spc="-6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0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2600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3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single</a:t>
            </a:r>
            <a:r>
              <a:rPr lang="en-US" altLang="zh-CN" sz="2600" spc="-33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-2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console</a:t>
            </a:r>
            <a:r>
              <a:rPr lang="en-US" altLang="zh-CN" sz="2600" spc="-14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3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or</a:t>
            </a:r>
            <a:r>
              <a:rPr lang="en-US" altLang="zh-CN" sz="2600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-9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operator</a:t>
            </a:r>
            <a:endParaRPr lang="en-US" altLang="zh-CN" sz="2600">
              <a:latin typeface="Calibri"/>
              <a:ea typeface="Calibri"/>
              <a:cs typeface="Calibri"/>
            </a:endParaRPr>
          </a:p>
        </p:txBody>
      </p:sp>
      <p:sp>
        <p:nvSpPr>
          <p:cNvPr id="62" name="Text Box62"/>
          <p:cNvSpPr txBox="1"/>
          <p:nvPr/>
        </p:nvSpPr>
        <p:spPr>
          <a:xfrm>
            <a:off x="7176262" y="5543855"/>
            <a:ext cx="1715674" cy="33101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606"/>
              </a:lnSpc>
            </a:pPr>
            <a:r>
              <a:rPr lang="en-US" altLang="zh-CN" sz="2600" spc="-8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workstation.</a:t>
            </a:r>
            <a:endParaRPr lang="en-US" altLang="zh-CN" sz="26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Image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99"/>
            <a:ext cx="12192000" cy="6832600"/>
          </a:xfrm>
          <a:prstGeom prst="rect">
            <a:avLst/>
          </a:prstGeom>
          <a:noFill/>
        </p:spPr>
      </p:pic>
      <p:pic>
        <p:nvPicPr>
          <p:cNvPr id="64" name="Image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928" y="925068"/>
            <a:ext cx="7266432" cy="50292"/>
          </a:xfrm>
          <a:prstGeom prst="rect">
            <a:avLst/>
          </a:prstGeom>
          <a:noFill/>
        </p:spPr>
      </p:pic>
      <p:sp>
        <p:nvSpPr>
          <p:cNvPr id="65" name="Text Box65"/>
          <p:cNvSpPr txBox="1"/>
          <p:nvPr/>
        </p:nvSpPr>
        <p:spPr>
          <a:xfrm>
            <a:off x="540715" y="397383"/>
            <a:ext cx="7293443" cy="5593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4404"/>
              </a:lnSpc>
            </a:pPr>
            <a:r>
              <a:rPr lang="en-US" altLang="zh-CN" sz="4400" spc="-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Programmable</a:t>
            </a:r>
            <a:r>
              <a:rPr lang="en-US" altLang="zh-CN" sz="4400" spc="-2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400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Logic</a:t>
            </a:r>
            <a:r>
              <a:rPr lang="en-US" altLang="zh-CN" sz="4400" spc="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400" spc="-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Controllers</a:t>
            </a:r>
            <a:endParaRPr lang="en-US" altLang="zh-CN" sz="44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Image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99"/>
            <a:ext cx="12192000" cy="6832600"/>
          </a:xfrm>
          <a:prstGeom prst="rect">
            <a:avLst/>
          </a:prstGeom>
          <a:noFill/>
        </p:spPr>
      </p:pic>
      <p:pic>
        <p:nvPicPr>
          <p:cNvPr id="67" name="Image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928" y="925068"/>
            <a:ext cx="3852672" cy="45720"/>
          </a:xfrm>
          <a:prstGeom prst="rect">
            <a:avLst/>
          </a:prstGeom>
          <a:noFill/>
        </p:spPr>
      </p:pic>
      <p:sp>
        <p:nvSpPr>
          <p:cNvPr id="68" name="Text Box68"/>
          <p:cNvSpPr txBox="1"/>
          <p:nvPr/>
        </p:nvSpPr>
        <p:spPr>
          <a:xfrm>
            <a:off x="540715" y="397383"/>
            <a:ext cx="3906834" cy="5593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4404"/>
              </a:lnSpc>
            </a:pPr>
            <a:r>
              <a:rPr lang="en-US" altLang="zh-CN" sz="4400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SCADA</a:t>
            </a:r>
            <a:r>
              <a:rPr lang="en-US" altLang="zh-CN" sz="4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400" spc="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Explained</a:t>
            </a:r>
            <a:endParaRPr lang="en-US" altLang="zh-CN" sz="44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Image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99"/>
            <a:ext cx="12192000" cy="6832600"/>
          </a:xfrm>
          <a:prstGeom prst="rect">
            <a:avLst/>
          </a:prstGeom>
          <a:noFill/>
        </p:spPr>
      </p:pic>
      <p:pic>
        <p:nvPicPr>
          <p:cNvPr id="67" name="Image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928" y="925068"/>
            <a:ext cx="3852672" cy="45720"/>
          </a:xfrm>
          <a:prstGeom prst="rect">
            <a:avLst/>
          </a:prstGeom>
          <a:noFill/>
        </p:spPr>
      </p:pic>
      <p:sp>
        <p:nvSpPr>
          <p:cNvPr id="68" name="Text Box68"/>
          <p:cNvSpPr txBox="1"/>
          <p:nvPr/>
        </p:nvSpPr>
        <p:spPr>
          <a:xfrm>
            <a:off x="540715" y="397383"/>
            <a:ext cx="3906834" cy="5593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4404"/>
              </a:lnSpc>
            </a:pPr>
            <a:r>
              <a:rPr lang="en-US" altLang="zh-CN" sz="4400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SCADA</a:t>
            </a:r>
            <a:r>
              <a:rPr lang="en-US" altLang="zh-CN" sz="4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400" spc="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Explained</a:t>
            </a:r>
            <a:endParaRPr lang="en-US" altLang="zh-CN" sz="440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7946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Image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99"/>
            <a:ext cx="12192000" cy="6845300"/>
          </a:xfrm>
          <a:prstGeom prst="rect">
            <a:avLst/>
          </a:prstGeom>
          <a:noFill/>
        </p:spPr>
      </p:pic>
      <p:pic>
        <p:nvPicPr>
          <p:cNvPr id="70" name="Image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928" y="925068"/>
            <a:ext cx="11340086" cy="45720"/>
          </a:xfrm>
          <a:prstGeom prst="rect">
            <a:avLst/>
          </a:prstGeom>
          <a:noFill/>
        </p:spPr>
      </p:pic>
      <p:sp>
        <p:nvSpPr>
          <p:cNvPr id="71" name="Text Box71"/>
          <p:cNvSpPr txBox="1"/>
          <p:nvPr/>
        </p:nvSpPr>
        <p:spPr>
          <a:xfrm>
            <a:off x="540715" y="397383"/>
            <a:ext cx="11348425" cy="5593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4404"/>
              </a:lnSpc>
            </a:pPr>
            <a:r>
              <a:rPr lang="en-US" altLang="zh-CN" sz="4400" spc="2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Building</a:t>
            </a:r>
            <a:r>
              <a:rPr lang="en-US" altLang="zh-CN" sz="440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400" spc="-7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Automation</a:t>
            </a:r>
            <a:r>
              <a:rPr lang="en-US" altLang="zh-CN" sz="440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400" spc="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and</a:t>
            </a:r>
            <a:r>
              <a:rPr lang="en-US" altLang="zh-CN" sz="440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400" spc="-15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Control</a:t>
            </a:r>
            <a:r>
              <a:rPr lang="en-US" altLang="zh-CN" sz="440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400" spc="-29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System</a:t>
            </a:r>
            <a:r>
              <a:rPr lang="en-US" altLang="zh-CN" sz="4400" spc="-26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400" spc="-4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Overview</a:t>
            </a:r>
            <a:endParaRPr lang="en-US" altLang="zh-CN" sz="4400">
              <a:latin typeface="Calibri Light"/>
              <a:ea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Image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99"/>
            <a:ext cx="12192000" cy="6845300"/>
          </a:xfrm>
          <a:prstGeom prst="rect">
            <a:avLst/>
          </a:prstGeom>
          <a:noFill/>
        </p:spPr>
      </p:pic>
      <p:pic>
        <p:nvPicPr>
          <p:cNvPr id="70" name="Image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928" y="925068"/>
            <a:ext cx="11340086" cy="45720"/>
          </a:xfrm>
          <a:prstGeom prst="rect">
            <a:avLst/>
          </a:prstGeom>
          <a:noFill/>
        </p:spPr>
      </p:pic>
      <p:sp>
        <p:nvSpPr>
          <p:cNvPr id="71" name="Text Box71"/>
          <p:cNvSpPr txBox="1"/>
          <p:nvPr/>
        </p:nvSpPr>
        <p:spPr>
          <a:xfrm>
            <a:off x="540715" y="397383"/>
            <a:ext cx="11348425" cy="5593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4404"/>
              </a:lnSpc>
            </a:pPr>
            <a:r>
              <a:rPr lang="en-US" altLang="zh-CN" sz="4400" spc="2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Building</a:t>
            </a:r>
            <a:r>
              <a:rPr lang="en-US" altLang="zh-CN" sz="440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400" spc="-7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Automation</a:t>
            </a:r>
            <a:r>
              <a:rPr lang="en-US" altLang="zh-CN" sz="440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400" spc="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and</a:t>
            </a:r>
            <a:r>
              <a:rPr lang="en-US" altLang="zh-CN" sz="440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400" spc="-15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Control</a:t>
            </a:r>
            <a:r>
              <a:rPr lang="en-US" altLang="zh-CN" sz="440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400" spc="-29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System</a:t>
            </a:r>
            <a:r>
              <a:rPr lang="en-US" altLang="zh-CN" sz="4400" spc="-26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400" spc="-4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Overview</a:t>
            </a:r>
            <a:endParaRPr lang="en-US" altLang="zh-CN" sz="4400">
              <a:latin typeface="Calibri Light"/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223957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ath72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73" name="Image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8" y="925068"/>
            <a:ext cx="9968486" cy="45720"/>
          </a:xfrm>
          <a:prstGeom prst="rect">
            <a:avLst/>
          </a:prstGeom>
          <a:noFill/>
        </p:spPr>
      </p:pic>
      <p:pic>
        <p:nvPicPr>
          <p:cNvPr id="74" name="Image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5732" y="2028444"/>
            <a:ext cx="6030468" cy="3544824"/>
          </a:xfrm>
          <a:prstGeom prst="rect">
            <a:avLst/>
          </a:prstGeom>
          <a:noFill/>
        </p:spPr>
      </p:pic>
      <p:sp>
        <p:nvSpPr>
          <p:cNvPr id="75" name="Text Box75"/>
          <p:cNvSpPr txBox="1"/>
          <p:nvPr/>
        </p:nvSpPr>
        <p:spPr>
          <a:xfrm>
            <a:off x="540715" y="397383"/>
            <a:ext cx="10010003" cy="5593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4404"/>
              </a:lnSpc>
            </a:pPr>
            <a:r>
              <a:rPr lang="en-US" altLang="zh-CN" sz="4400" spc="-2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Safety</a:t>
            </a:r>
            <a:r>
              <a:rPr lang="en-US" altLang="zh-CN" sz="4400" spc="-24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400" spc="-8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Instrumented</a:t>
            </a:r>
            <a:r>
              <a:rPr lang="en-US" altLang="zh-CN" sz="4400" spc="-17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400" spc="-2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Systems</a:t>
            </a:r>
            <a:r>
              <a:rPr lang="en-US" altLang="zh-CN" sz="44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400" spc="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(SIS)</a:t>
            </a:r>
            <a:r>
              <a:rPr lang="en-US" altLang="zh-CN" sz="44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400" spc="-4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Overview</a:t>
            </a:r>
            <a:endParaRPr lang="en-US" altLang="zh-CN" sz="4400">
              <a:latin typeface="Calibri"/>
              <a:ea typeface="Calibri"/>
              <a:cs typeface="Calibri"/>
            </a:endParaRPr>
          </a:p>
        </p:txBody>
      </p:sp>
      <p:sp>
        <p:nvSpPr>
          <p:cNvPr id="76" name="Text Box76"/>
          <p:cNvSpPr txBox="1"/>
          <p:nvPr/>
        </p:nvSpPr>
        <p:spPr>
          <a:xfrm>
            <a:off x="516941" y="3150870"/>
            <a:ext cx="4897977" cy="132613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088"/>
              </a:lnSpc>
            </a:pPr>
            <a:r>
              <a:rPr lang="en-US" altLang="zh-CN" sz="1800" b="1" spc="-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What</a:t>
            </a:r>
            <a:r>
              <a:rPr lang="en-US" altLang="zh-CN" sz="1800" b="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en-US" altLang="zh-CN" sz="1800" b="1" spc="-6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SIS?</a:t>
            </a:r>
            <a:r>
              <a:rPr lang="en-US" altLang="zh-CN" sz="1800" b="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SIS</a:t>
            </a:r>
            <a:r>
              <a:rPr lang="en-US" altLang="zh-CN" sz="18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7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stands</a:t>
            </a:r>
            <a:r>
              <a:rPr lang="en-US" altLang="zh-CN" sz="18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1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for</a:t>
            </a:r>
            <a:r>
              <a:rPr lang="en-US" altLang="zh-CN" sz="1800" spc="6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1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Safety</a:t>
            </a:r>
            <a:r>
              <a:rPr lang="en-US" altLang="zh-CN" sz="18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5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Instrumented</a:t>
            </a:r>
            <a:r>
              <a:rPr lang="en-US" altLang="zh-CN" sz="1800" spc="407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1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System.</a:t>
            </a:r>
            <a:r>
              <a:rPr lang="en-US" altLang="zh-CN" sz="18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These</a:t>
            </a:r>
            <a:r>
              <a:rPr lang="en-US" altLang="zh-CN" sz="1800" spc="5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1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systems </a:t>
            </a:r>
            <a:r>
              <a:rPr lang="en-US" altLang="zh-CN" sz="1800" spc="-9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are</a:t>
            </a:r>
            <a:r>
              <a:rPr lang="en-US" altLang="zh-CN" sz="1800" spc="14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8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unsung</a:t>
            </a:r>
            <a:r>
              <a:rPr lang="en-US" altLang="zh-CN" sz="18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heroes</a:t>
            </a:r>
            <a:r>
              <a:rPr lang="en-US" altLang="zh-CN" sz="1800" spc="6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1800" spc="407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industrial</a:t>
            </a:r>
            <a:r>
              <a:rPr lang="en-US" altLang="zh-CN" sz="1800" spc="19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28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safety,</a:t>
            </a:r>
            <a:r>
              <a:rPr lang="en-US" altLang="zh-CN" sz="18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designed</a:t>
            </a:r>
            <a:r>
              <a:rPr lang="en-US" altLang="zh-CN" sz="1800" spc="14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7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18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4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reduce</a:t>
            </a:r>
            <a:r>
              <a:rPr lang="en-US" altLang="zh-CN" sz="1800" spc="15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800" spc="14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8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likelihood</a:t>
            </a:r>
            <a:r>
              <a:rPr lang="en-US" altLang="zh-CN" sz="18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or</a:t>
            </a:r>
            <a:r>
              <a:rPr lang="en-US" altLang="zh-CN" sz="1800" spc="6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consequences</a:t>
            </a:r>
            <a:r>
              <a:rPr lang="en-US" altLang="zh-CN" sz="18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1800" spc="1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5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hazardous</a:t>
            </a:r>
            <a:r>
              <a:rPr lang="en-US" altLang="zh-CN" sz="1800" spc="5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situations</a:t>
            </a:r>
            <a:r>
              <a:rPr lang="en-US" altLang="zh-CN" sz="18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by</a:t>
            </a:r>
            <a:r>
              <a:rPr lang="en-US" altLang="zh-CN" sz="18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bringing</a:t>
            </a:r>
            <a:r>
              <a:rPr lang="en-US" altLang="zh-CN" sz="18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800" spc="14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15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system</a:t>
            </a:r>
            <a:r>
              <a:rPr lang="en-US" altLang="zh-CN" sz="1800" spc="-5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7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18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18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1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safe</a:t>
            </a:r>
            <a:r>
              <a:rPr lang="en-US" altLang="zh-CN" sz="18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16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state</a:t>
            </a:r>
            <a:r>
              <a:rPr lang="en-US" altLang="zh-CN" sz="18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when</a:t>
            </a:r>
            <a:r>
              <a:rPr lang="en-US" altLang="zh-CN" sz="1800" spc="14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needed.</a:t>
            </a:r>
            <a:endParaRPr lang="en-US" altLang="zh-CN" sz="18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238</Words>
  <Application>Microsoft Office PowerPoint</Application>
  <PresentationFormat>Widescreen</PresentationFormat>
  <Paragraphs>75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ws</dc:creator>
  <cp:lastModifiedBy>Alireza Nk</cp:lastModifiedBy>
  <cp:revision>25</cp:revision>
  <dcterms:created xsi:type="dcterms:W3CDTF">2017-10-23T09:06:44Z</dcterms:created>
  <dcterms:modified xsi:type="dcterms:W3CDTF">2026-02-12T09:12:41Z</dcterms:modified>
</cp:coreProperties>
</file>